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0"/>
  </p:notesMasterIdLst>
  <p:handoutMasterIdLst>
    <p:handoutMasterId r:id="rId51"/>
  </p:handoutMasterIdLst>
  <p:sldIdLst>
    <p:sldId id="268" r:id="rId10"/>
    <p:sldId id="274" r:id="rId11"/>
    <p:sldId id="291" r:id="rId12"/>
    <p:sldId id="328" r:id="rId13"/>
    <p:sldId id="275" r:id="rId14"/>
    <p:sldId id="276" r:id="rId15"/>
    <p:sldId id="277" r:id="rId16"/>
    <p:sldId id="278" r:id="rId17"/>
    <p:sldId id="279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315" r:id="rId27"/>
    <p:sldId id="314" r:id="rId28"/>
    <p:sldId id="319" r:id="rId29"/>
    <p:sldId id="320" r:id="rId30"/>
    <p:sldId id="325" r:id="rId31"/>
    <p:sldId id="318" r:id="rId32"/>
    <p:sldId id="330" r:id="rId33"/>
    <p:sldId id="331" r:id="rId34"/>
    <p:sldId id="321" r:id="rId35"/>
    <p:sldId id="316" r:id="rId36"/>
    <p:sldId id="317" r:id="rId37"/>
    <p:sldId id="322" r:id="rId38"/>
    <p:sldId id="334" r:id="rId39"/>
    <p:sldId id="323" r:id="rId40"/>
    <p:sldId id="324" r:id="rId41"/>
    <p:sldId id="289" r:id="rId42"/>
    <p:sldId id="271" r:id="rId43"/>
    <p:sldId id="294" r:id="rId44"/>
    <p:sldId id="298" r:id="rId45"/>
    <p:sldId id="299" r:id="rId46"/>
    <p:sldId id="327" r:id="rId47"/>
    <p:sldId id="326" r:id="rId48"/>
    <p:sldId id="329" r:id="rId49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8150"/>
    <a:srgbClr val="F4433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86" autoAdjust="0"/>
    <p:restoredTop sz="94660"/>
  </p:normalViewPr>
  <p:slideViewPr>
    <p:cSldViewPr snapToObjects="1">
      <p:cViewPr>
        <p:scale>
          <a:sx n="125" d="100"/>
          <a:sy n="125" d="100"/>
        </p:scale>
        <p:origin x="1284" y="96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05.02.2020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05.02.2020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microsoft.com/office/2007/relationships/hdphoto" Target="../media/hdphoto6.wdp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UISecurity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1.png"/><Relationship Id="rId7" Type="http://schemas.openxmlformats.org/officeDocument/2006/relationships/image" Target="../media/image501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1.png"/><Relationship Id="rId11" Type="http://schemas.openxmlformats.org/officeDocument/2006/relationships/image" Target="../media/image54.png"/><Relationship Id="rId5" Type="http://schemas.openxmlformats.org/officeDocument/2006/relationships/image" Target="../media/image481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1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jpg"/><Relationship Id="rId4" Type="http://schemas.openxmlformats.org/officeDocument/2006/relationships/image" Target="../media/image6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microsoft.com/office/2007/relationships/hdphoto" Target="../media/hdphoto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ndroid-developers.googleblog.com/2018/10/android-protected-confirmation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2.wdp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hyperlink" Target="https://eprint.iacr.org/2017/1245.pdf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10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71C7-5A52-4CA9-9B63-BF659554DA2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822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D39A-82E1-40C1-9CD5-EFFA7EB4697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: Attack 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18832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834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59472" y="3707063"/>
            <a:ext cx="6858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4469" y="4773863"/>
            <a:ext cx="2698004" cy="236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07272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045983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44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352800"/>
            <a:ext cx="11537950" cy="8715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users are more likely not to verify it. 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: Attack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2287587" y="2202582"/>
            <a:ext cx="6781801" cy="4125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4588" y="4720124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33132" y="5717352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323850" y="1559257"/>
            <a:ext cx="11537950" cy="643325"/>
          </a:xfrm>
        </p:spPr>
        <p:txBody>
          <a:bodyPr/>
          <a:lstStyle/>
          <a:p>
            <a:r>
              <a:rPr lang="en-US" dirty="0"/>
              <a:t>Early form submission attack</a:t>
            </a:r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R1.</a:t>
            </a:r>
            <a:r>
              <a:rPr lang="en-US" dirty="0"/>
              <a:t> Inter-dependency between input and output</a:t>
            </a:r>
          </a:p>
          <a:p>
            <a:endParaRPr lang="en-US" dirty="0"/>
          </a:p>
          <a:p>
            <a:r>
              <a:rPr lang="en-US" b="1" dirty="0"/>
              <a:t>R2.</a:t>
            </a:r>
            <a:r>
              <a:rPr lang="en-US" dirty="0"/>
              <a:t> Inter-dependency between all input modalities</a:t>
            </a:r>
          </a:p>
          <a:p>
            <a:endParaRPr lang="en-US" dirty="0"/>
          </a:p>
          <a:p>
            <a:r>
              <a:rPr lang="pt-BR" b="1" dirty="0"/>
              <a:t>R3a.</a:t>
            </a:r>
            <a:r>
              <a:rPr lang="pt-BR" dirty="0"/>
              <a:t> No cognitive load for IO integrity</a:t>
            </a:r>
          </a:p>
          <a:p>
            <a:r>
              <a:rPr lang="en-US" b="1" dirty="0"/>
              <a:t>R3b.</a:t>
            </a:r>
            <a:r>
              <a:rPr lang="en-US" dirty="0"/>
              <a:t> User attention for IO confidentiality</a:t>
            </a:r>
          </a:p>
          <a:p>
            <a:endParaRPr lang="en-US" dirty="0"/>
          </a:p>
          <a:p>
            <a:r>
              <a:rPr lang="en-US" b="1" dirty="0"/>
              <a:t>R4.</a:t>
            </a:r>
            <a:r>
              <a:rPr lang="en-US" dirty="0"/>
              <a:t> Small trust assumptions and </a:t>
            </a:r>
            <a:r>
              <a:rPr lang="en-US" dirty="0" err="1"/>
              <a:t>deployability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9F40-6663-479D-917E-23BA4FB9370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Security and Functional Properties</a:t>
            </a:r>
          </a:p>
        </p:txBody>
      </p:sp>
    </p:spTree>
    <p:extLst>
      <p:ext uri="{BB962C8B-B14F-4D97-AF65-F5344CB8AC3E}">
        <p14:creationId xmlns:p14="http://schemas.microsoft.com/office/powerpoint/2010/main" val="3610143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ProtectIOn: High Level Approach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2875908" y="1899903"/>
            <a:ext cx="3633879" cy="1488596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601930" y="3243286"/>
            <a:ext cx="1183286" cy="1175472"/>
            <a:chOff x="4560745" y="2756315"/>
            <a:chExt cx="1183286" cy="117547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4782851" y="3562455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902619" y="3296166"/>
            <a:ext cx="675261" cy="1174406"/>
            <a:chOff x="333571" y="1861344"/>
            <a:chExt cx="675261" cy="117440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45" name="Group 44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Calibri" panose="020F0502020204030204"/>
                  </a:rPr>
                  <a:t>Host</a:t>
                </a:r>
                <a:endParaRPr lang="en-US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894329" y="1834500"/>
            <a:ext cx="2299244" cy="1408786"/>
            <a:chOff x="4894329" y="1834500"/>
            <a:chExt cx="2299244" cy="1408786"/>
          </a:xfrm>
        </p:grpSpPr>
        <p:cxnSp>
          <p:nvCxnSpPr>
            <p:cNvPr id="55" name="Straight Arrow Connector 54"/>
            <p:cNvCxnSpPr>
              <a:stCxn id="41" idx="0"/>
              <a:endCxn id="67" idx="3"/>
            </p:cNvCxnSpPr>
            <p:nvPr/>
          </p:nvCxnSpPr>
          <p:spPr>
            <a:xfrm flipH="1" flipV="1">
              <a:off x="4894329" y="1834500"/>
              <a:ext cx="2299244" cy="1408786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862101">
              <a:off x="5464340" y="2262465"/>
              <a:ext cx="13752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IO second factor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72924" y="1834500"/>
            <a:ext cx="1948005" cy="1461666"/>
            <a:chOff x="2172924" y="1834500"/>
            <a:chExt cx="1948005" cy="1461666"/>
          </a:xfrm>
        </p:grpSpPr>
        <p:cxnSp>
          <p:nvCxnSpPr>
            <p:cNvPr id="54" name="Straight Arrow Connector 53"/>
            <p:cNvCxnSpPr>
              <a:stCxn id="44" idx="0"/>
              <a:endCxn id="67" idx="1"/>
            </p:cNvCxnSpPr>
            <p:nvPr/>
          </p:nvCxnSpPr>
          <p:spPr>
            <a:xfrm flipV="1">
              <a:off x="2276879" y="1834500"/>
              <a:ext cx="1844050" cy="1461666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8" name="Rectangle 57"/>
            <p:cNvSpPr/>
            <p:nvPr/>
          </p:nvSpPr>
          <p:spPr>
            <a:xfrm rot="19352487">
              <a:off x="2172924" y="2295349"/>
              <a:ext cx="19219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Application level payload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42327" y="3283522"/>
            <a:ext cx="4059603" cy="369332"/>
            <a:chOff x="2542327" y="3283522"/>
            <a:chExt cx="4059603" cy="369332"/>
          </a:xfrm>
        </p:grpSpPr>
        <p:cxnSp>
          <p:nvCxnSpPr>
            <p:cNvPr id="56" name="Straight Arrow Connector 55"/>
            <p:cNvCxnSpPr/>
            <p:nvPr/>
          </p:nvCxnSpPr>
          <p:spPr>
            <a:xfrm flipV="1">
              <a:off x="2542327" y="3578499"/>
              <a:ext cx="4059603" cy="53213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59" name="Rectangle 58"/>
            <p:cNvSpPr/>
            <p:nvPr/>
          </p:nvSpPr>
          <p:spPr>
            <a:xfrm>
              <a:off x="4230245" y="3283522"/>
              <a:ext cx="8660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Frames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471812" y="3672263"/>
            <a:ext cx="4130118" cy="377163"/>
            <a:chOff x="2471812" y="3672263"/>
            <a:chExt cx="4130118" cy="377163"/>
          </a:xfrm>
        </p:grpSpPr>
        <p:cxnSp>
          <p:nvCxnSpPr>
            <p:cNvPr id="60" name="Straight Arrow Connector 59"/>
            <p:cNvCxnSpPr>
              <a:stCxn id="44" idx="3"/>
              <a:endCxn id="41" idx="1"/>
            </p:cNvCxnSpPr>
            <p:nvPr/>
          </p:nvCxnSpPr>
          <p:spPr>
            <a:xfrm flipV="1">
              <a:off x="2471812" y="3672263"/>
              <a:ext cx="4130118" cy="59269"/>
            </a:xfrm>
            <a:prstGeom prst="straightConnector1">
              <a:avLst/>
            </a:prstGeom>
            <a:noFill/>
            <a:ln w="19050" cap="flat" cmpd="sng" algn="ctr">
              <a:solidFill>
                <a:srgbClr val="77B15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1" name="Rectangle 60"/>
            <p:cNvSpPr/>
            <p:nvPr/>
          </p:nvSpPr>
          <p:spPr>
            <a:xfrm>
              <a:off x="3960028" y="3680094"/>
              <a:ext cx="14785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 forward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04" y="2645746"/>
            <a:ext cx="460381" cy="46038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617843" y="4231650"/>
            <a:ext cx="1522264" cy="2125190"/>
            <a:chOff x="7617843" y="4231650"/>
            <a:chExt cx="1522264" cy="212519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8422291" y="5685551"/>
              <a:ext cx="717816" cy="671289"/>
            </a:xfrm>
            <a:prstGeom prst="rect">
              <a:avLst/>
            </a:prstGeom>
          </p:spPr>
        </p:pic>
        <p:cxnSp>
          <p:nvCxnSpPr>
            <p:cNvPr id="53" name="Straight Arrow Connector 52"/>
            <p:cNvCxnSpPr>
              <a:stCxn id="39" idx="0"/>
              <a:endCxn id="42" idx="3"/>
            </p:cNvCxnSpPr>
            <p:nvPr/>
          </p:nvCxnSpPr>
          <p:spPr>
            <a:xfrm flipH="1" flipV="1">
              <a:off x="7617843" y="4234092"/>
              <a:ext cx="1163356" cy="1451459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5" name="Rectangle 64"/>
            <p:cNvSpPr/>
            <p:nvPr/>
          </p:nvSpPr>
          <p:spPr>
            <a:xfrm rot="2995708">
              <a:off x="7822464" y="4734592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Overlay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40211" y="4234092"/>
            <a:ext cx="2083825" cy="2065529"/>
            <a:chOff x="4740211" y="4234092"/>
            <a:chExt cx="2083825" cy="2065529"/>
          </a:xfrm>
        </p:grpSpPr>
        <p:grpSp>
          <p:nvGrpSpPr>
            <p:cNvPr id="48" name="Group 47"/>
            <p:cNvGrpSpPr/>
            <p:nvPr/>
          </p:nvGrpSpPr>
          <p:grpSpPr>
            <a:xfrm>
              <a:off x="4740211" y="5688707"/>
              <a:ext cx="1615914" cy="610914"/>
              <a:chOff x="3298986" y="4564117"/>
              <a:chExt cx="1615914" cy="610914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cxnSp>
          <p:nvCxnSpPr>
            <p:cNvPr id="52" name="Straight Arrow Connector 51"/>
            <p:cNvCxnSpPr>
              <a:stCxn id="49" idx="0"/>
              <a:endCxn id="42" idx="1"/>
            </p:cNvCxnSpPr>
            <p:nvPr/>
          </p:nvCxnSpPr>
          <p:spPr>
            <a:xfrm flipV="1">
              <a:off x="5548168" y="4234092"/>
              <a:ext cx="1275868" cy="1454615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66" name="Rectangle 65"/>
            <p:cNvSpPr/>
            <p:nvPr/>
          </p:nvSpPr>
          <p:spPr>
            <a:xfrm rot="18719316">
              <a:off x="5140685" y="4776734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29" y="1447800"/>
            <a:ext cx="773400" cy="7734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4109154" y="2074652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418694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408566" y="2938848"/>
            <a:ext cx="5068320" cy="1921476"/>
            <a:chOff x="1408566" y="2938848"/>
            <a:chExt cx="5068320" cy="1921476"/>
          </a:xfrm>
        </p:grpSpPr>
        <p:grpSp>
          <p:nvGrpSpPr>
            <p:cNvPr id="2" name="Group 1"/>
            <p:cNvGrpSpPr/>
            <p:nvPr/>
          </p:nvGrpSpPr>
          <p:grpSpPr>
            <a:xfrm>
              <a:off x="1408566" y="2938848"/>
              <a:ext cx="2959388" cy="1921476"/>
              <a:chOff x="1408566" y="2938848"/>
              <a:chExt cx="2959388" cy="19214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F2472E-7814-014B-844C-B3CB1B37A9BB}"/>
                  </a:ext>
                </a:extLst>
              </p:cNvPr>
              <p:cNvSpPr/>
              <p:nvPr/>
            </p:nvSpPr>
            <p:spPr>
              <a:xfrm>
                <a:off x="1408566" y="2938848"/>
                <a:ext cx="1869628" cy="1921476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D90FFE-5B5B-AD48-B1A8-8DE15EFDE1E2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3278194" y="3561749"/>
                <a:ext cx="1089760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633A9-A2F8-E948-9114-AEE743AE4EBF}"/>
                </a:ext>
              </a:extLst>
            </p:cNvPr>
            <p:cNvSpPr/>
            <p:nvPr/>
          </p:nvSpPr>
          <p:spPr>
            <a:xfrm>
              <a:off x="4367954" y="2938848"/>
              <a:ext cx="2108932" cy="1245801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077383" y="2948876"/>
            <a:ext cx="686673" cy="488092"/>
          </a:xfrm>
          <a:prstGeom prst="rect">
            <a:avLst/>
          </a:prstGeom>
          <a:solidFill>
            <a:srgbClr val="DA81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Trusted Path?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569191" y="2715875"/>
            <a:ext cx="38104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-Right Arrow 21"/>
          <p:cNvSpPr/>
          <p:nvPr/>
        </p:nvSpPr>
        <p:spPr>
          <a:xfrm>
            <a:off x="4559657" y="3086607"/>
            <a:ext cx="16863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65" y="1834144"/>
            <a:ext cx="801553" cy="801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19" y="1841590"/>
            <a:ext cx="801553" cy="8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/>
      <p:bldP spid="17" grpId="0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Overlay Generation: Developer Annotation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8" name="Rounded Rectangle 7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73292" y="2583386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 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=“/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”&gt;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=“tb_1”&lt;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2: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=“tb_2”&gt;&lt;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type=“submit”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value=“Submit”&gt;Submit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&lt;/button&gt;</a:t>
            </a:r>
            <a:b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type=“reset”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value=“Reset”&gt;Reset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&lt;/button&gt;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Normal field: &lt;input type=“text” name=“textbox_3”&gt;&lt;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924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Generation: Developer Annotation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8" name="Rounded Rectangle 7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89215" y="2583386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 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=“/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0x45AB…”, id = “0x0ab”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2: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type=“submit”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type=“reset”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Normal field: &lt;input type=“text” name=“textbox_3”&gt;&lt;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89215" y="1850217"/>
            <a:ext cx="7432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NimbusRomNo9L-Regu"/>
              </a:rPr>
              <a:t>Compatible with </a:t>
            </a:r>
            <a:r>
              <a:rPr lang="en-US" dirty="0"/>
              <a:t>W3C UI </a:t>
            </a:r>
            <a:r>
              <a:rPr lang="en-US" dirty="0" smtClean="0"/>
              <a:t>security policy*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1553" y="6156982"/>
            <a:ext cx="18213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hlinkClick r:id="rId2"/>
              </a:rPr>
              <a:t>* https</a:t>
            </a:r>
            <a:r>
              <a:rPr lang="en-US" sz="800" dirty="0">
                <a:hlinkClick r:id="rId2"/>
              </a:rPr>
              <a:t>://</a:t>
            </a:r>
            <a:r>
              <a:rPr lang="en-US" sz="800" dirty="0" smtClean="0">
                <a:hlinkClick r:id="rId2"/>
              </a:rPr>
              <a:t>www.w3.org/TR/UISecurity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46824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</a:t>
            </a:r>
            <a:r>
              <a:rPr lang="en-US" dirty="0" err="1" smtClean="0"/>
              <a:t>Generation:Specification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424" y="1828800"/>
            <a:ext cx="4381500" cy="2965806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3932821" y="3121858"/>
            <a:ext cx="3151398" cy="3955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javascrip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767" y1="19157" x2="81628" y2="14940"/>
                        <a14:foregroundMark x1="76977" y1="79639" x2="76977" y2="79639"/>
                        <a14:foregroundMark x1="77558" y1="79639" x2="81628" y2="14940"/>
                        <a14:foregroundMark x1="75233" y1="80843" x2="25000" y2="79036"/>
                        <a14:foregroundMark x1="25000" y1="79036" x2="19186" y2="19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552" y="2191087"/>
            <a:ext cx="1098567" cy="106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8227219" y="2167140"/>
            <a:ext cx="2209689" cy="218387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34" name="Rounded Rectangle 3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19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439888" y="1984894"/>
            <a:ext cx="3866787" cy="2956414"/>
            <a:chOff x="3161000" y="1910464"/>
            <a:chExt cx="3866787" cy="2956414"/>
          </a:xfrm>
        </p:grpSpPr>
        <p:grpSp>
          <p:nvGrpSpPr>
            <p:cNvPr id="7" name="Group 6"/>
            <p:cNvGrpSpPr/>
            <p:nvPr/>
          </p:nvGrpSpPr>
          <p:grpSpPr>
            <a:xfrm>
              <a:off x="3587872" y="1910464"/>
              <a:ext cx="3439915" cy="2627458"/>
              <a:chOff x="0" y="-100501"/>
              <a:chExt cx="3439915" cy="2627458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96520"/>
                <a:ext cx="3439915" cy="2430437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71783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902438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2431" y="329580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2431" y="88113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0319" y="-100501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form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756410" y="2019531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2431" y="2037033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000" y="4270044"/>
              <a:ext cx="596834" cy="596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660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426619" y="1982389"/>
            <a:ext cx="3872277" cy="3044354"/>
            <a:chOff x="3821542" y="1334942"/>
            <a:chExt cx="3872277" cy="3044354"/>
          </a:xfrm>
        </p:grpSpPr>
        <p:grpSp>
          <p:nvGrpSpPr>
            <p:cNvPr id="2" name="Group 1"/>
            <p:cNvGrpSpPr/>
            <p:nvPr/>
          </p:nvGrpSpPr>
          <p:grpSpPr>
            <a:xfrm>
              <a:off x="4253904" y="1334942"/>
              <a:ext cx="3439915" cy="2627458"/>
              <a:chOff x="4366205" y="1997240"/>
              <a:chExt cx="3439915" cy="262745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366205" y="1997240"/>
                <a:ext cx="3439915" cy="2627458"/>
                <a:chOff x="4292377" y="-100501"/>
                <a:chExt cx="3439915" cy="2627458"/>
              </a:xfrm>
            </p:grpSpPr>
            <p:sp>
              <p:nvSpPr>
                <p:cNvPr id="20" name="Rounded Rectangle 19"/>
                <p:cNvSpPr/>
                <p:nvPr/>
              </p:nvSpPr>
              <p:spPr>
                <a:xfrm>
                  <a:off x="4292377" y="96521"/>
                  <a:ext cx="3439915" cy="2430436"/>
                </a:xfrm>
                <a:prstGeom prst="roundRect">
                  <a:avLst>
                    <a:gd name="adj" fmla="val 4686"/>
                  </a:avLst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4409349" y="53274"/>
                  <a:ext cx="1483228" cy="169149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372696" y="-100501"/>
                  <a:ext cx="1522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Sensitive form</a:t>
                  </a: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6026675" y="2019531"/>
                  <a:ext cx="1442548" cy="379214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4372696" y="2037033"/>
                  <a:ext cx="1402948" cy="369332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Normal field </a:t>
                  </a:r>
                </a:p>
              </p:txBody>
            </p: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2" t="4161" r="3658" b="4379"/>
              <a:stretch/>
            </p:blipFill>
            <p:spPr>
              <a:xfrm>
                <a:off x="5186132" y="2345270"/>
                <a:ext cx="1745789" cy="1725394"/>
              </a:xfrm>
              <a:prstGeom prst="rect">
                <a:avLst/>
              </a:prstGeom>
            </p:spPr>
          </p:pic>
        </p:grpSp>
        <p:pic>
          <p:nvPicPr>
            <p:cNvPr id="1026" name="Picture 2" descr="Image result for firefox logo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542" y="3648222"/>
              <a:ext cx="708073" cy="731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197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3391099" y="1984894"/>
            <a:ext cx="3921720" cy="3083283"/>
            <a:chOff x="8115499" y="1997240"/>
            <a:chExt cx="3921720" cy="3083283"/>
          </a:xfrm>
        </p:grpSpPr>
        <p:grpSp>
          <p:nvGrpSpPr>
            <p:cNvPr id="25" name="Group 24"/>
            <p:cNvGrpSpPr/>
            <p:nvPr/>
          </p:nvGrpSpPr>
          <p:grpSpPr>
            <a:xfrm>
              <a:off x="8587354" y="1997240"/>
              <a:ext cx="3449865" cy="2627458"/>
              <a:chOff x="8552474" y="1997240"/>
              <a:chExt cx="3449865" cy="2627458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8562424" y="2194262"/>
                <a:ext cx="3439915" cy="2430436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679396" y="2151015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642743" y="1997240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Sensitive form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642743" y="4134774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716464" y="264355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9277841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08496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716464" y="3139512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649274" y="2345270"/>
                <a:ext cx="3253781" cy="1727292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608387" y="3961314"/>
                <a:ext cx="1811838" cy="21711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8552474" y="3867953"/>
                <a:ext cx="2000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  <a:latin typeface="Calibri" panose="020F0502020204030204"/>
                  </a:rPr>
                  <a:t>Integrity protected</a:t>
                </a:r>
                <a:endParaRPr lang="en-US" dirty="0">
                  <a:solidFill>
                    <a:srgbClr val="FF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8713958" y="2300357"/>
                <a:ext cx="3108780" cy="338555"/>
                <a:chOff x="9551696" y="-4357705"/>
                <a:chExt cx="2284494" cy="248788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9551696" y="-4311139"/>
                  <a:ext cx="2284494" cy="182461"/>
                </a:xfrm>
                <a:prstGeom prst="rect">
                  <a:avLst/>
                </a:prstGeom>
                <a:solidFill>
                  <a:srgbClr val="B8DBA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9757220" y="-4357705"/>
                  <a:ext cx="1992797" cy="2487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Verified UI from secure_site.io</a:t>
                  </a:r>
                </a:p>
              </p:txBody>
            </p:sp>
          </p:grpSp>
          <p:sp>
            <p:nvSpPr>
              <p:cNvPr id="62" name="Rectangle 61"/>
              <p:cNvSpPr/>
              <p:nvPr/>
            </p:nvSpPr>
            <p:spPr>
              <a:xfrm>
                <a:off x="10296722" y="4188204"/>
                <a:ext cx="1442548" cy="308282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0370443" y="262605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0370443" y="3122010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0457293" y="2633284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Data_1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0457293" y="3131892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Data_2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rgbClr val="70AD47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8954" y="3694493"/>
                <a:ext cx="255037" cy="242811"/>
              </a:xfrm>
              <a:prstGeom prst="rect">
                <a:avLst/>
              </a:prstGeom>
            </p:spPr>
          </p:pic>
        </p:grp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8115499" y="4470669"/>
              <a:ext cx="841108" cy="609854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953642" y="4553437"/>
            <a:ext cx="459250" cy="4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24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188619" y="1717515"/>
            <a:ext cx="3439915" cy="243043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05591" y="1674268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68938" y="1520493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Sensitive form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8938" y="3658027"/>
            <a:ext cx="140294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Normal field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42659" y="2166810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904036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334691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42659" y="2662765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275469" y="1868523"/>
            <a:ext cx="3253781" cy="17272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34582" y="3484567"/>
            <a:ext cx="1811838" cy="21711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78669" y="3391206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/>
              </a:rPr>
              <a:t>Integrity protected</a:t>
            </a:r>
            <a:endParaRPr lang="en-US" dirty="0">
              <a:solidFill>
                <a:srgbClr val="FF0000"/>
              </a:solidFill>
              <a:latin typeface="Calibri" panose="020F0502020204030204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157097" y="4907589"/>
            <a:ext cx="7679081" cy="379214"/>
            <a:chOff x="2341783" y="4498483"/>
            <a:chExt cx="7133631" cy="379214"/>
          </a:xfrm>
        </p:grpSpPr>
        <p:grpSp>
          <p:nvGrpSpPr>
            <p:cNvPr id="42" name="Group 41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1:Data_1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2:Data_2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Action:OK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Sign(payload)</a:t>
              </a:r>
            </a:p>
          </p:txBody>
        </p:sp>
      </p:grpSp>
      <p:sp>
        <p:nvSpPr>
          <p:cNvPr id="51" name="Right Brace 50"/>
          <p:cNvSpPr/>
          <p:nvPr/>
        </p:nvSpPr>
        <p:spPr>
          <a:xfrm rot="5400000">
            <a:off x="5178381" y="234757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766185" y="5464715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Payload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4340153" y="1823610"/>
            <a:ext cx="3108780" cy="338555"/>
            <a:chOff x="9551696" y="-4357705"/>
            <a:chExt cx="2284494" cy="248788"/>
          </a:xfrm>
        </p:grpSpPr>
        <p:sp>
          <p:nvSpPr>
            <p:cNvPr id="60" name="Rectangle 59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Verified UI from secure_site.io</a:t>
              </a:r>
            </a:p>
          </p:txBody>
        </p:sp>
      </p:grpSp>
      <p:sp>
        <p:nvSpPr>
          <p:cNvPr id="62" name="Rectangle 61"/>
          <p:cNvSpPr/>
          <p:nvPr/>
        </p:nvSpPr>
        <p:spPr>
          <a:xfrm>
            <a:off x="5922917" y="3711457"/>
            <a:ext cx="1442548" cy="308282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996638" y="2149308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996638" y="2645263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083488" y="2156537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Data_1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083488" y="2655145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Data_2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49" y="3217746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1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</a:t>
            </a:r>
            <a:r>
              <a:rPr lang="en-US" dirty="0" smtClean="0"/>
              <a:t>existing </a:t>
            </a:r>
            <a:r>
              <a:rPr lang="en-US" dirty="0" smtClean="0"/>
              <a:t>mechanisms</a:t>
            </a:r>
            <a:endParaRPr lang="en-US" dirty="0" smtClean="0"/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</a:t>
            </a:r>
            <a:r>
              <a:rPr lang="en-US" dirty="0" smtClean="0"/>
              <a:t>methods</a:t>
            </a:r>
          </a:p>
          <a:p>
            <a:pPr lvl="1"/>
            <a:endParaRPr lang="en-US" dirty="0"/>
          </a:p>
          <a:p>
            <a:r>
              <a:rPr lang="en-US" dirty="0" smtClean="0"/>
              <a:t>How to determine when to engage?</a:t>
            </a:r>
          </a:p>
          <a:p>
            <a:pPr lvl="1"/>
            <a:r>
              <a:rPr lang="en-US" dirty="0" smtClean="0"/>
              <a:t>Track pointer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850" y="611112"/>
            <a:ext cx="11537950" cy="972000"/>
          </a:xfrm>
        </p:spPr>
        <p:txBody>
          <a:bodyPr/>
          <a:lstStyle/>
          <a:p>
            <a:r>
              <a:rPr lang="en-US" dirty="0" smtClean="0"/>
              <a:t>Tracking Mouse Pointer</a:t>
            </a:r>
            <a:endParaRPr lang="en-US" dirty="0"/>
          </a:p>
        </p:txBody>
      </p:sp>
      <p:sp>
        <p:nvSpPr>
          <p:cNvPr id="63" name="Freeform 62"/>
          <p:cNvSpPr/>
          <p:nvPr/>
        </p:nvSpPr>
        <p:spPr>
          <a:xfrm>
            <a:off x="6811841" y="1792193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1334602" y="1792193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0096380" y="5088808"/>
            <a:ext cx="592758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1039834" y="1550893"/>
            <a:ext cx="4222750" cy="4171950"/>
          </a:xfrm>
          <a:prstGeom prst="roundRect">
            <a:avLst>
              <a:gd name="adj" fmla="val 2512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74784" y="176044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1279547" y="22620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1341460" y="27319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1679598" y="33796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2451123" y="3755930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151209" y="3951192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3951309" y="415121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4651396" y="453221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4859981" y="512276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6517073" y="1550893"/>
            <a:ext cx="4222750" cy="4171950"/>
          </a:xfrm>
          <a:prstGeom prst="roundRect">
            <a:avLst>
              <a:gd name="adj" fmla="val 2512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543" y="1734182"/>
            <a:ext cx="172311" cy="17231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88" y="2233087"/>
            <a:ext cx="172311" cy="172311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05" y="2702987"/>
            <a:ext cx="172311" cy="17231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380" y="3350687"/>
            <a:ext cx="172311" cy="17231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448" y="3922186"/>
            <a:ext cx="172311" cy="17231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011" y="3726924"/>
            <a:ext cx="172311" cy="17231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022" y="4503210"/>
            <a:ext cx="172311" cy="17231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98" y="4093206"/>
            <a:ext cx="172311" cy="17231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630" y="5093761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1468382" y="165369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82" y="1653693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468382" y="2180742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82" y="2180742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4444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3833056" y="5041416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056" y="5041416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6689860" y="170553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725863" y="2180515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763187" y="264864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103555" y="3315862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797186" y="3680227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8593623" y="3870230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9304273" y="4058381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074717" y="4468385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0280226" y="504141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7052119" y="1705536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119" y="1705536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079097" y="2123593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097" y="2123593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9316352" y="5023895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352" y="5023895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/>
          <p:cNvSpPr/>
          <p:nvPr/>
        </p:nvSpPr>
        <p:spPr>
          <a:xfrm>
            <a:off x="1486813" y="5710535"/>
            <a:ext cx="317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anose="020F0502020204030204"/>
              </a:rPr>
              <a:t>IOHub side mouse trace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382585" y="5710535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anose="020F0502020204030204"/>
              </a:rPr>
              <a:t>Incoming frames + mouse detection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5" name="Curved Connector 104"/>
          <p:cNvCxnSpPr>
            <a:stCxn id="86" idx="3"/>
            <a:endCxn id="87" idx="3"/>
          </p:cNvCxnSpPr>
          <p:nvPr/>
        </p:nvCxnSpPr>
        <p:spPr>
          <a:xfrm>
            <a:off x="2248274" y="1792193"/>
            <a:ext cx="10644" cy="527049"/>
          </a:xfrm>
          <a:prstGeom prst="curvedConnector3">
            <a:avLst>
              <a:gd name="adj1" fmla="val 2537909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/>
              <p:cNvSpPr txBox="1"/>
              <p:nvPr/>
            </p:nvSpPr>
            <p:spPr>
              <a:xfrm>
                <a:off x="2617437" y="1778931"/>
                <a:ext cx="2594462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437" y="1778931"/>
                <a:ext cx="2594462" cy="547650"/>
              </a:xfrm>
              <a:prstGeom prst="rect">
                <a:avLst/>
              </a:prstGeom>
              <a:blipFill>
                <a:blip r:embed="rId9"/>
                <a:stretch>
                  <a:fillRect l="-1174" r="-37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/>
          <p:cNvSpPr/>
          <p:nvPr/>
        </p:nvSpPr>
        <p:spPr>
          <a:xfrm>
            <a:off x="3915614" y="5221834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Click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410737" y="5221834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Click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912019" y="1598272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1598272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912019" y="2121448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2121448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912019" y="4867735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4867735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918197" y="3215499"/>
                <a:ext cx="258452" cy="923330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.</a:t>
                </a:r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97" y="3215499"/>
                <a:ext cx="258452" cy="923330"/>
              </a:xfrm>
              <a:prstGeom prst="rect">
                <a:avLst/>
              </a:prstGeom>
              <a:blipFill>
                <a:blip r:embed="rId13"/>
                <a:stretch>
                  <a:fillRect l="-21429" r="-1428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6358088" y="1598272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1598272"/>
                <a:ext cx="258452" cy="369332"/>
              </a:xfrm>
              <a:prstGeom prst="rect">
                <a:avLst/>
              </a:prstGeom>
              <a:blipFill>
                <a:blip r:embed="rId14"/>
                <a:stretch>
                  <a:fillRect l="-7143" r="-2857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/>
              <p:cNvSpPr/>
              <p:nvPr/>
            </p:nvSpPr>
            <p:spPr>
              <a:xfrm>
                <a:off x="6358088" y="2121448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2121448"/>
                <a:ext cx="258452" cy="369332"/>
              </a:xfrm>
              <a:prstGeom prst="rect">
                <a:avLst/>
              </a:prstGeom>
              <a:blipFill>
                <a:blip r:embed="rId15"/>
                <a:stretch>
                  <a:fillRect l="-7143" r="-309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6358088" y="4867735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4867735"/>
                <a:ext cx="258452" cy="369332"/>
              </a:xfrm>
              <a:prstGeom prst="rect">
                <a:avLst/>
              </a:prstGeom>
              <a:blipFill>
                <a:blip r:embed="rId16"/>
                <a:stretch>
                  <a:fillRect l="-7143" r="-2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6395156" y="3215499"/>
                <a:ext cx="258452" cy="923330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.</a:t>
                </a: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156" y="3215499"/>
                <a:ext cx="258452" cy="923330"/>
              </a:xfrm>
              <a:prstGeom prst="rect">
                <a:avLst/>
              </a:prstGeom>
              <a:blipFill>
                <a:blip r:embed="rId17"/>
                <a:stretch>
                  <a:fillRect l="-19048" r="-1666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165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9C90E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0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0"/>
                            </p:stCondLst>
                            <p:childTnLst>
                              <p:par>
                                <p:cTn id="13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500"/>
                            </p:stCondLst>
                            <p:childTnLst>
                              <p:par>
                                <p:cTn id="1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86" grpId="0"/>
      <p:bldP spid="87" grpId="0"/>
      <p:bldP spid="88" grpId="0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/>
      <p:bldP spid="99" grpId="0"/>
      <p:bldP spid="100" grpId="0"/>
      <p:bldP spid="106" grpId="0"/>
      <p:bldP spid="107" grpId="0"/>
      <p:bldP spid="108" grpId="0"/>
      <p:bldP spid="110" grpId="0" animBg="1"/>
      <p:bldP spid="111" grpId="0" animBg="1"/>
      <p:bldP spid="115" grpId="0" animBg="1"/>
      <p:bldP spid="1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453855" y="2429244"/>
            <a:ext cx="4353743" cy="360305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874371" y="2539186"/>
            <a:ext cx="3530386" cy="1142303"/>
            <a:chOff x="147917" y="190131"/>
            <a:chExt cx="2144261" cy="693804"/>
          </a:xfrm>
        </p:grpSpPr>
        <p:sp>
          <p:nvSpPr>
            <p:cNvPr id="78" name="TextBox 77"/>
            <p:cNvSpPr txBox="1"/>
            <p:nvPr/>
          </p:nvSpPr>
          <p:spPr>
            <a:xfrm>
              <a:off x="147917" y="190131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1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316099" y="236613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47917" y="566145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2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322173" y="617695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5720917" y="3870568"/>
            <a:ext cx="1993367" cy="1996832"/>
          </a:xfrm>
          <a:prstGeom prst="rect">
            <a:avLst/>
          </a:prstGeom>
        </p:spPr>
      </p:pic>
      <p:grpSp>
        <p:nvGrpSpPr>
          <p:cNvPr id="115" name="Group 114"/>
          <p:cNvGrpSpPr/>
          <p:nvPr/>
        </p:nvGrpSpPr>
        <p:grpSpPr>
          <a:xfrm>
            <a:off x="5015567" y="4325736"/>
            <a:ext cx="371933" cy="354104"/>
            <a:chOff x="8651398" y="3162997"/>
            <a:chExt cx="225902" cy="215073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980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7E9E-0B0B-4642-B59C-69DA838C42F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You Expect from a Trusted Path?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445419" y="2362200"/>
            <a:ext cx="1166624" cy="2732749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3314204" y="2057400"/>
            <a:ext cx="8663781" cy="3505200"/>
          </a:xfrm>
          <a:prstGeom prst="wedgeRoundRectCallout">
            <a:avLst>
              <a:gd name="adj1" fmla="val -59557"/>
              <a:gd name="adj2" fmla="val -33036"/>
              <a:gd name="adj3" fmla="val 16667"/>
            </a:avLst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1"/>
          <p:cNvSpPr>
            <a:spLocks noGrp="1"/>
          </p:cNvSpPr>
          <p:nvPr>
            <p:ph idx="1"/>
          </p:nvPr>
        </p:nvSpPr>
        <p:spPr>
          <a:xfrm>
            <a:off x="3700194" y="2514600"/>
            <a:ext cx="8077200" cy="2895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All my inputs must reach the specified endpoint unmodified (and possibly hidden)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All the outputs </a:t>
            </a:r>
            <a:r>
              <a:rPr lang="en-US" dirty="0" smtClean="0">
                <a:solidFill>
                  <a:srgbClr val="FF0000"/>
                </a:solidFill>
              </a:rPr>
              <a:t>that I </a:t>
            </a:r>
            <a:r>
              <a:rPr lang="en-US" dirty="0">
                <a:solidFill>
                  <a:srgbClr val="FF0000"/>
                </a:solidFill>
              </a:rPr>
              <a:t>see must be originated from the specified </a:t>
            </a:r>
            <a:r>
              <a:rPr lang="en-US" dirty="0" smtClean="0">
                <a:solidFill>
                  <a:srgbClr val="FF0000"/>
                </a:solidFill>
              </a:rPr>
              <a:t>sender, </a:t>
            </a:r>
            <a:r>
              <a:rPr lang="en-US" dirty="0">
                <a:solidFill>
                  <a:srgbClr val="FF0000"/>
                </a:solidFill>
              </a:rPr>
              <a:t>unmodified </a:t>
            </a:r>
            <a:r>
              <a:rPr lang="en-US" dirty="0" smtClean="0">
                <a:solidFill>
                  <a:srgbClr val="FF0000"/>
                </a:solidFill>
              </a:rPr>
              <a:t>(and possibly </a:t>
            </a:r>
            <a:r>
              <a:rPr lang="en-US" dirty="0">
                <a:solidFill>
                  <a:srgbClr val="FF0000"/>
                </a:solidFill>
              </a:rPr>
              <a:t>hidden)</a:t>
            </a:r>
          </a:p>
        </p:txBody>
      </p:sp>
    </p:spTree>
    <p:extLst>
      <p:ext uri="{BB962C8B-B14F-4D97-AF65-F5344CB8AC3E}">
        <p14:creationId xmlns:p14="http://schemas.microsoft.com/office/powerpoint/2010/main" val="3334570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453855" y="2429244"/>
            <a:ext cx="4353743" cy="360305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874371" y="2539186"/>
            <a:ext cx="3530386" cy="1142303"/>
            <a:chOff x="147917" y="190131"/>
            <a:chExt cx="2144261" cy="693804"/>
          </a:xfrm>
        </p:grpSpPr>
        <p:sp>
          <p:nvSpPr>
            <p:cNvPr id="78" name="TextBox 77"/>
            <p:cNvSpPr txBox="1"/>
            <p:nvPr/>
          </p:nvSpPr>
          <p:spPr>
            <a:xfrm>
              <a:off x="147917" y="190131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1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316099" y="236613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47917" y="566145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2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322173" y="617695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015567" y="4325736"/>
            <a:ext cx="371933" cy="354104"/>
            <a:chOff x="8651398" y="3162997"/>
            <a:chExt cx="225902" cy="215073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2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32" name="Rectangle 31"/>
          <p:cNvSpPr/>
          <p:nvPr/>
        </p:nvSpPr>
        <p:spPr>
          <a:xfrm>
            <a:off x="4451012" y="2419289"/>
            <a:ext cx="4356585" cy="3613006"/>
          </a:xfrm>
          <a:prstGeom prst="rect">
            <a:avLst/>
          </a:prstGeom>
          <a:solidFill>
            <a:sysClr val="windowText" lastClr="000000">
              <a:lumMod val="50000"/>
              <a:lumOff val="50000"/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06173" y="3957920"/>
            <a:ext cx="2986203" cy="17506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868789" y="4188220"/>
            <a:ext cx="1977430" cy="981137"/>
            <a:chOff x="6833286" y="124524"/>
            <a:chExt cx="1360391" cy="674982"/>
          </a:xfrm>
        </p:grpSpPr>
        <p:sp>
          <p:nvSpPr>
            <p:cNvPr id="21" name="TextBox 20"/>
            <p:cNvSpPr txBox="1"/>
            <p:nvPr/>
          </p:nvSpPr>
          <p:spPr>
            <a:xfrm>
              <a:off x="6833286" y="124524"/>
              <a:ext cx="1001564" cy="359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Option 1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7926860" y="178543"/>
              <a:ext cx="266817" cy="26681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 flipV="1">
              <a:off x="7987271" y="232665"/>
              <a:ext cx="143674" cy="143674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33286" y="439552"/>
              <a:ext cx="1001564" cy="359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Option 2</a:t>
              </a: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5612130" y="5206894"/>
            <a:ext cx="1251064" cy="36821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997507" y="5206894"/>
            <a:ext cx="1251064" cy="36821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402626" y="3990309"/>
            <a:ext cx="2989750" cy="254773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407819" y="3919991"/>
            <a:ext cx="3028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Verified UI from secure_site.io</a:t>
            </a:r>
          </a:p>
        </p:txBody>
      </p:sp>
      <p:sp>
        <p:nvSpPr>
          <p:cNvPr id="31" name="Oval 30"/>
          <p:cNvSpPr/>
          <p:nvPr/>
        </p:nvSpPr>
        <p:spPr>
          <a:xfrm>
            <a:off x="7458381" y="4720166"/>
            <a:ext cx="387838" cy="38783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7627925" y="4416372"/>
            <a:ext cx="443682" cy="422413"/>
            <a:chOff x="8651398" y="3162997"/>
            <a:chExt cx="225902" cy="21507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 cstate="print">
              <a:duotone>
                <a:srgbClr val="70AD47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590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2884870" y="1639854"/>
            <a:ext cx="4460121" cy="44225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62951" y="4289028"/>
            <a:ext cx="670003" cy="17733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7130929" y="4169025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69740" y="2382671"/>
            <a:ext cx="705884" cy="10199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08266" y="1789379"/>
            <a:ext cx="605481" cy="5110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03143" y="3260699"/>
            <a:ext cx="844275" cy="3514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3439594" y="2389841"/>
            <a:ext cx="1318353" cy="17997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3482979" y="4367812"/>
            <a:ext cx="2992645" cy="16310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4933541" y="1867857"/>
            <a:ext cx="799131" cy="22284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81966" y="2277551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4831382" y="1754930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18" name="Oval 17"/>
          <p:cNvSpPr/>
          <p:nvPr/>
        </p:nvSpPr>
        <p:spPr>
          <a:xfrm>
            <a:off x="5861166" y="1692110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19" name="Oval 18"/>
          <p:cNvSpPr/>
          <p:nvPr/>
        </p:nvSpPr>
        <p:spPr>
          <a:xfrm>
            <a:off x="6374611" y="2319095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sp>
        <p:nvSpPr>
          <p:cNvPr id="20" name="Oval 19"/>
          <p:cNvSpPr/>
          <p:nvPr/>
        </p:nvSpPr>
        <p:spPr>
          <a:xfrm>
            <a:off x="7009663" y="3141832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4870" y="4492720"/>
            <a:ext cx="554725" cy="4806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22360" y="4268418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3" name="Oval 22"/>
          <p:cNvSpPr/>
          <p:nvPr/>
        </p:nvSpPr>
        <p:spPr>
          <a:xfrm>
            <a:off x="3050244" y="4400054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262405" y="1867857"/>
            <a:ext cx="399838" cy="5148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89340" y="1789379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9" y="2286000"/>
            <a:ext cx="3385751" cy="190448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619" y="2250831"/>
            <a:ext cx="190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296" y="2577156"/>
            <a:ext cx="570223" cy="9503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323" y="228548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54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ProtectIOn</a:t>
                </a:r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C6DF-A55F-4832-A248-A194DDF890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52" y="1752600"/>
            <a:ext cx="1981200" cy="198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19" y="1752600"/>
            <a:ext cx="1981200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248834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B828-7D97-48AF-BD43-FF30569758F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850" y="6093282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/>
              <a:t>Fidelius</a:t>
            </a:r>
            <a:r>
              <a:rPr lang="en-US" sz="800" dirty="0"/>
              <a:t>: Protecting User Secrets from Compromised Browsers, Saba </a:t>
            </a:r>
            <a:r>
              <a:rPr lang="en-US" sz="800" dirty="0" err="1" smtClean="0"/>
              <a:t>Eskandarian</a:t>
            </a:r>
            <a:r>
              <a:rPr lang="en-US" sz="800" dirty="0" smtClean="0"/>
              <a:t> et al., S&amp;P 2018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63289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419" y="1295400"/>
            <a:ext cx="9565987" cy="49371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60419" y="1219200"/>
            <a:ext cx="2667000" cy="5013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30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13" name="Picture 2" descr="Image result for e voting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83"/>
          <a:stretch/>
        </p:blipFill>
        <p:spPr bwMode="auto">
          <a:xfrm>
            <a:off x="912019" y="2895600"/>
            <a:ext cx="4343400" cy="316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marthome control system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019" y="2144602"/>
            <a:ext cx="5216802" cy="3476626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xtLst/>
        </p:spPr>
      </p:pic>
      <p:pic>
        <p:nvPicPr>
          <p:cNvPr id="3078" name="Picture 6" descr="Image result for web PLC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421" y="1575868"/>
            <a:ext cx="4289148" cy="327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143" y="1154674"/>
            <a:ext cx="5432780" cy="305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02" y="990600"/>
            <a:ext cx="4841903" cy="278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6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869511"/>
            <a:ext cx="11537950" cy="4210046"/>
          </a:xfrm>
        </p:spPr>
        <p:txBody>
          <a:bodyPr/>
          <a:lstStyle/>
          <a:p>
            <a:r>
              <a:rPr lang="en-US" dirty="0"/>
              <a:t>Transaction confirmation devices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Uni</a:t>
            </a:r>
            <a:r>
              <a:rPr lang="en-US" dirty="0">
                <a:solidFill>
                  <a:srgbClr val="FF0000"/>
                </a:solidFill>
              </a:rPr>
              <a:t>-directional trusted path (UTP)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Trusted intermediators</a:t>
            </a:r>
          </a:p>
          <a:p>
            <a:pPr lvl="1"/>
            <a:r>
              <a:rPr lang="en-US" dirty="0"/>
              <a:t>Hypervisor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Overshadow, SGXIO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External trusted hardware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Fidelius</a:t>
            </a:r>
            <a:r>
              <a:rPr lang="en-US" dirty="0">
                <a:solidFill>
                  <a:srgbClr val="FF0000"/>
                </a:solidFill>
              </a:rPr>
              <a:t>, IntegriKey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System TEE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Vbutton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TruZ</a:t>
            </a:r>
            <a:r>
              <a:rPr lang="en-US" dirty="0">
                <a:solidFill>
                  <a:srgbClr val="FF0000"/>
                </a:solidFill>
              </a:rPr>
              <a:t>-Droid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D803-6AEC-4C3A-B4FC-A8903A2154F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standing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F4552-0E1A-094E-9DD1-2C078C74EEB9}"/>
              </a:ext>
            </a:extLst>
          </p:cNvPr>
          <p:cNvSpPr txBox="1"/>
          <p:nvPr/>
        </p:nvSpPr>
        <p:spPr>
          <a:xfrm>
            <a:off x="13447059" y="89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8B15C-DA30-41EA-85B9-92A606C22383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</a:t>
            </a:r>
          </a:p>
        </p:txBody>
      </p:sp>
      <p:sp>
        <p:nvSpPr>
          <p:cNvPr id="7" name="AutoShape 2" descr="Image result for transaction confirmation devices"/>
          <p:cNvSpPr>
            <a:spLocks noChangeAspect="1" noChangeArrowheads="1"/>
          </p:cNvSpPr>
          <p:nvPr/>
        </p:nvSpPr>
        <p:spPr bwMode="auto">
          <a:xfrm>
            <a:off x="2091459" y="2154676"/>
            <a:ext cx="191649" cy="1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transaction confirmation devi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9" y="1295400"/>
            <a:ext cx="2605231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half" idx="4294967295"/>
          </p:nvPr>
        </p:nvSpPr>
        <p:spPr>
          <a:xfrm>
            <a:off x="7539635" y="2024065"/>
            <a:ext cx="4440731" cy="308133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Simple to develop</a:t>
            </a:r>
          </a:p>
          <a:p>
            <a:endParaRPr lang="en-GB" dirty="0"/>
          </a:p>
          <a:p>
            <a:r>
              <a:rPr lang="en-GB" dirty="0"/>
              <a:t>Easy to use for end-users</a:t>
            </a:r>
          </a:p>
          <a:p>
            <a:endParaRPr lang="en-GB" dirty="0"/>
          </a:p>
          <a:p>
            <a:r>
              <a:rPr lang="en-GB" dirty="0"/>
              <a:t>Widely deployed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9" y="2173573"/>
            <a:ext cx="2438095" cy="24380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14461" y="5837179"/>
            <a:ext cx="7314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Android </a:t>
            </a:r>
            <a:r>
              <a:rPr lang="en-US" sz="1000" dirty="0"/>
              <a:t>Protected Confirmation: Taking transaction security to the next </a:t>
            </a:r>
            <a:r>
              <a:rPr lang="en-US" sz="1000" dirty="0" smtClean="0"/>
              <a:t>level</a:t>
            </a:r>
            <a:r>
              <a:rPr lang="en-US" sz="1000" dirty="0"/>
              <a:t>, Janis </a:t>
            </a:r>
            <a:r>
              <a:rPr lang="en-US" sz="1000" dirty="0" err="1"/>
              <a:t>Danisevskis</a:t>
            </a:r>
            <a:r>
              <a:rPr lang="en-US" sz="1000" dirty="0"/>
              <a:t>, Information Security Engineer, Android Security, </a:t>
            </a:r>
            <a:r>
              <a:rPr lang="en-US" sz="1000" dirty="0">
                <a:hlinkClick r:id="rId4"/>
              </a:rPr>
              <a:t>https://</a:t>
            </a:r>
            <a:r>
              <a:rPr lang="en-US" sz="1000" dirty="0" smtClean="0">
                <a:hlinkClick r:id="rId4"/>
              </a:rPr>
              <a:t>android-developers.googleblog.com/2018/10/android-protected-confirmation.html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42209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0894-9F4D-40C1-B296-F65B84EC88C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Devices: What is bad about it?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9" y="1743207"/>
            <a:ext cx="2743200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736" y="4814728"/>
            <a:ext cx="248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Habituation error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36" y="2286000"/>
            <a:ext cx="2133600" cy="2133600"/>
          </a:xfrm>
        </p:spPr>
      </p:pic>
      <p:sp>
        <p:nvSpPr>
          <p:cNvPr id="12" name="Rectangle 11"/>
          <p:cNvSpPr/>
          <p:nvPr/>
        </p:nvSpPr>
        <p:spPr>
          <a:xfrm>
            <a:off x="4517405" y="4814729"/>
            <a:ext cx="1983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 Usability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2057400"/>
            <a:ext cx="1153385" cy="1153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6" y="2057401"/>
            <a:ext cx="1148348" cy="1148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3439022"/>
            <a:ext cx="1153385" cy="1153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7" y="3438144"/>
            <a:ext cx="1148348" cy="11483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08219" y="4814729"/>
            <a:ext cx="22749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Cannot handle </a:t>
            </a:r>
          </a:p>
          <a:p>
            <a:pPr algn="ctr"/>
            <a:r>
              <a:rPr lang="en-US" sz="2400" dirty="0"/>
              <a:t>Complex UI</a:t>
            </a:r>
          </a:p>
        </p:txBody>
      </p:sp>
    </p:spTree>
    <p:extLst>
      <p:ext uri="{BB962C8B-B14F-4D97-AF65-F5344CB8AC3E}">
        <p14:creationId xmlns:p14="http://schemas.microsoft.com/office/powerpoint/2010/main" val="324027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521E-96F0-49F7-BA42-D6F3FD7CD9E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Devices - IntegriKey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4794847" y="1372424"/>
            <a:ext cx="419937" cy="83354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7" idx="2"/>
          </p:cNvCxnSpPr>
          <p:nvPr/>
        </p:nvCxnSpPr>
        <p:spPr>
          <a:xfrm>
            <a:off x="5004816" y="2205967"/>
            <a:ext cx="2207781" cy="164662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1" idx="0"/>
          </p:cNvCxnSpPr>
          <p:nvPr/>
        </p:nvCxnSpPr>
        <p:spPr>
          <a:xfrm flipH="1">
            <a:off x="2290971" y="2205967"/>
            <a:ext cx="2713845" cy="1637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2892823" y="4468099"/>
            <a:ext cx="3574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1638503" y="1614916"/>
            <a:ext cx="1254320" cy="52101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92823" y="1803684"/>
            <a:ext cx="1922336" cy="147941"/>
            <a:chOff x="2892823" y="2155192"/>
            <a:chExt cx="1922336" cy="14794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46" t="3918" r="11333" b="84649"/>
            <a:stretch/>
          </p:blipFill>
          <p:spPr>
            <a:xfrm>
              <a:off x="4487500" y="2155192"/>
              <a:ext cx="327659" cy="142875"/>
            </a:xfrm>
            <a:prstGeom prst="rect">
              <a:avLst/>
            </a:prstGeom>
          </p:spPr>
        </p:pic>
        <p:cxnSp>
          <p:nvCxnSpPr>
            <p:cNvPr id="18" name="Straight Connector 17"/>
            <p:cNvCxnSpPr>
              <a:stCxn id="16" idx="3"/>
              <a:endCxn id="17" idx="1"/>
            </p:cNvCxnSpPr>
            <p:nvPr/>
          </p:nvCxnSpPr>
          <p:spPr>
            <a:xfrm flipV="1">
              <a:off x="2892823" y="2226630"/>
              <a:ext cx="1594677" cy="76503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1288693" y="5304166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Compromised host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97902" y="2114294"/>
            <a:ext cx="1071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Keyboard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3285" y="1515463"/>
            <a:ext cx="2741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Trusted embedded device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38907" y="4144933"/>
            <a:ext cx="2767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Application-level </a:t>
            </a:r>
          </a:p>
          <a:p>
            <a:pPr algn="ctr"/>
            <a:r>
              <a:rPr lang="en-US" dirty="0"/>
              <a:t>payload</a:t>
            </a:r>
          </a:p>
        </p:txBody>
      </p:sp>
      <p:sp>
        <p:nvSpPr>
          <p:cNvPr id="24" name="Rectangle 23"/>
          <p:cNvSpPr/>
          <p:nvPr/>
        </p:nvSpPr>
        <p:spPr>
          <a:xfrm rot="19683940">
            <a:off x="2685803" y="2691696"/>
            <a:ext cx="1921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Forwarded</a:t>
            </a:r>
          </a:p>
          <a:p>
            <a:pPr algn="ctr"/>
            <a:r>
              <a:rPr lang="en-US" dirty="0"/>
              <a:t>keystroke</a:t>
            </a:r>
          </a:p>
        </p:txBody>
      </p:sp>
      <p:sp>
        <p:nvSpPr>
          <p:cNvPr id="25" name="Rectangle 24"/>
          <p:cNvSpPr/>
          <p:nvPr/>
        </p:nvSpPr>
        <p:spPr>
          <a:xfrm rot="2243724">
            <a:off x="5195911" y="2684607"/>
            <a:ext cx="1870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Keystroke via</a:t>
            </a:r>
          </a:p>
          <a:p>
            <a:pPr algn="ctr"/>
            <a:r>
              <a:rPr lang="en-US" dirty="0"/>
              <a:t>Secure channel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76478" y="1479720"/>
            <a:ext cx="14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Keystroke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83865" y="5437816"/>
            <a:ext cx="1870180" cy="429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567255" y="4088774"/>
            <a:ext cx="4860364" cy="969918"/>
            <a:chOff x="6129774" y="2825139"/>
            <a:chExt cx="4178669" cy="83388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1" t="11488" r="18656" b="25898"/>
            <a:stretch/>
          </p:blipFill>
          <p:spPr>
            <a:xfrm>
              <a:off x="6761702" y="2825139"/>
              <a:ext cx="536721" cy="53672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6129774" y="3341490"/>
              <a:ext cx="4178669" cy="317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Input trace match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502818" y="3964775"/>
            <a:ext cx="2580998" cy="1435830"/>
            <a:chOff x="6502818" y="4316283"/>
            <a:chExt cx="2580998" cy="143583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47" t="14524" r="11980" b="29084"/>
            <a:stretch/>
          </p:blipFill>
          <p:spPr>
            <a:xfrm>
              <a:off x="8654045" y="4655161"/>
              <a:ext cx="429771" cy="102812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43" t="17504" r="20401" b="30728"/>
            <a:stretch/>
          </p:blipFill>
          <p:spPr>
            <a:xfrm>
              <a:off x="6502818" y="4316283"/>
              <a:ext cx="2155791" cy="143583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345451" y="3843005"/>
            <a:ext cx="1547372" cy="1250187"/>
            <a:chOff x="1345451" y="4194513"/>
            <a:chExt cx="1547372" cy="1250187"/>
          </a:xfrm>
        </p:grpSpPr>
        <p:grpSp>
          <p:nvGrpSpPr>
            <p:cNvPr id="9" name="Group 8"/>
            <p:cNvGrpSpPr/>
            <p:nvPr/>
          </p:nvGrpSpPr>
          <p:grpSpPr>
            <a:xfrm>
              <a:off x="1689118" y="4194513"/>
              <a:ext cx="1203705" cy="1250187"/>
              <a:chOff x="5672047" y="2529333"/>
              <a:chExt cx="1470729" cy="1527522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451" y="4712401"/>
              <a:ext cx="687334" cy="687334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23850" y="6133803"/>
            <a:ext cx="9220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INTEGRIKEY: Integrity Protection of User Input for Remote Configuration of Safety-Critical </a:t>
            </a:r>
            <a:r>
              <a:rPr lang="en-US" sz="800" dirty="0" smtClean="0"/>
              <a:t>Devices, Aritra Dhar et. </a:t>
            </a:r>
            <a:r>
              <a:rPr lang="en-US" sz="800" dirty="0"/>
              <a:t>al., </a:t>
            </a:r>
            <a:r>
              <a:rPr lang="en-US" sz="800" dirty="0">
                <a:hlinkClick r:id="rId11"/>
              </a:rPr>
              <a:t>https://</a:t>
            </a:r>
            <a:r>
              <a:rPr lang="en-US" sz="800" dirty="0" smtClean="0">
                <a:hlinkClick r:id="rId11"/>
              </a:rPr>
              <a:t>eprint.iacr.org/2017/1245.pdf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12720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835819" y="1705915"/>
            <a:ext cx="1254320" cy="521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100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1000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1000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2759</TotalTime>
  <Words>1419</Words>
  <Application>Microsoft Office PowerPoint</Application>
  <PresentationFormat>Custom</PresentationFormat>
  <Paragraphs>391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40</vt:i4>
      </vt:variant>
    </vt:vector>
  </HeadingPairs>
  <TitlesOfParts>
    <vt:vector size="55" baseType="lpstr">
      <vt:lpstr>Arial</vt:lpstr>
      <vt:lpstr>Calibri</vt:lpstr>
      <vt:lpstr>Cambria Math</vt:lpstr>
      <vt:lpstr>Consolas</vt:lpstr>
      <vt:lpstr>NimbusRomNo9L-Regu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What is Trusted Path?</vt:lpstr>
      <vt:lpstr>What Would You Expect from a Trusted Path?</vt:lpstr>
      <vt:lpstr>Motivation</vt:lpstr>
      <vt:lpstr>Long standing Problem</vt:lpstr>
      <vt:lpstr>Transaction Confirmation Devices</vt:lpstr>
      <vt:lpstr>Transaction Confirmation Devices: What is bad about it?</vt:lpstr>
      <vt:lpstr>External Devices - IntegriKey</vt:lpstr>
      <vt:lpstr>IntegriKey – Display manipulation attack</vt:lpstr>
      <vt:lpstr>Observation 1</vt:lpstr>
      <vt:lpstr>Fidelius – Output Integrity </vt:lpstr>
      <vt:lpstr>Fidelius : Attack 1</vt:lpstr>
      <vt:lpstr>Observation 2</vt:lpstr>
      <vt:lpstr>Fidelius: Attack 2</vt:lpstr>
      <vt:lpstr>Observation 3</vt:lpstr>
      <vt:lpstr>Requirements of Security and Functional Properties</vt:lpstr>
      <vt:lpstr>Other Trusted Path Solutions</vt:lpstr>
      <vt:lpstr>ProtectIOn: High Level Approach</vt:lpstr>
      <vt:lpstr>Approach Overview</vt:lpstr>
      <vt:lpstr>Overlay Generation: Developer Annotation</vt:lpstr>
      <vt:lpstr>Overlay Generation: Developer Annotation</vt:lpstr>
      <vt:lpstr>Overlay Generation:Specification</vt:lpstr>
      <vt:lpstr>Overlay Generation</vt:lpstr>
      <vt:lpstr>Overlay Generation</vt:lpstr>
      <vt:lpstr>Overlay Generation</vt:lpstr>
      <vt:lpstr>Overlay Generation</vt:lpstr>
      <vt:lpstr>Grabbing User Attention</vt:lpstr>
      <vt:lpstr>Tracking Mouse Pointer</vt:lpstr>
      <vt:lpstr>Confidentiality</vt:lpstr>
      <vt:lpstr>Confidentiality</vt:lpstr>
      <vt:lpstr>Prototype</vt:lpstr>
      <vt:lpstr>Prototype</vt:lpstr>
      <vt:lpstr>What we learnt?</vt:lpstr>
      <vt:lpstr>PowerPoint Presentation</vt:lpstr>
      <vt:lpstr>How to Build a Trusted Path</vt:lpstr>
      <vt:lpstr>Definition: Violation of Input/output Integrity</vt:lpstr>
      <vt:lpstr>Verification</vt:lpstr>
      <vt:lpstr>Fidelius – Output Integrity </vt:lpstr>
      <vt:lpstr>Other Trusted Path Solutions</vt:lpstr>
      <vt:lpstr>Motivation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172</cp:revision>
  <cp:lastPrinted>2013-06-08T11:22:51Z</cp:lastPrinted>
  <dcterms:created xsi:type="dcterms:W3CDTF">2019-12-03T10:53:56Z</dcterms:created>
  <dcterms:modified xsi:type="dcterms:W3CDTF">2020-02-05T15:40:12Z</dcterms:modified>
</cp:coreProperties>
</file>